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9" r:id="rId2"/>
    <p:sldId id="274" r:id="rId3"/>
    <p:sldId id="257" r:id="rId4"/>
    <p:sldId id="259" r:id="rId5"/>
    <p:sldId id="262" r:id="rId6"/>
    <p:sldId id="263" r:id="rId7"/>
    <p:sldId id="265" r:id="rId8"/>
    <p:sldId id="266" r:id="rId9"/>
    <p:sldId id="267" r:id="rId10"/>
    <p:sldId id="268" r:id="rId11"/>
    <p:sldId id="270" r:id="rId12"/>
    <p:sldId id="271" r:id="rId13"/>
    <p:sldId id="272" r:id="rId14"/>
    <p:sldId id="273" r:id="rId15"/>
    <p:sldId id="275" r:id="rId16"/>
    <p:sldId id="276" r:id="rId17"/>
    <p:sldId id="277" r:id="rId18"/>
    <p:sldId id="278" r:id="rId19"/>
    <p:sldId id="279" r:id="rId20"/>
    <p:sldId id="28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ownloads\Adhoc-3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ownloads\Adhoc-4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ownloads\Adhoc-5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ownloads\Adhoc-6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'Adhoc-3'!$B$1</c:f>
              <c:strCache>
                <c:ptCount val="1"/>
                <c:pt idx="0">
                  <c:v>product_count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'Adhoc-3'!$A$2:$A$7</c:f>
              <c:strCache>
                <c:ptCount val="6"/>
                <c:pt idx="0">
                  <c:v>Notebook</c:v>
                </c:pt>
                <c:pt idx="1">
                  <c:v>Accessories</c:v>
                </c:pt>
                <c:pt idx="2">
                  <c:v>Peripherals</c:v>
                </c:pt>
                <c:pt idx="3">
                  <c:v>Desktop</c:v>
                </c:pt>
                <c:pt idx="4">
                  <c:v>Storage</c:v>
                </c:pt>
                <c:pt idx="5">
                  <c:v>Networking</c:v>
                </c:pt>
              </c:strCache>
            </c:strRef>
          </c:cat>
          <c:val>
            <c:numRef>
              <c:f>'Adhoc-3'!$B$2:$B$7</c:f>
              <c:numCache>
                <c:formatCode>General</c:formatCode>
                <c:ptCount val="6"/>
                <c:pt idx="0">
                  <c:v>129</c:v>
                </c:pt>
                <c:pt idx="1">
                  <c:v>116</c:v>
                </c:pt>
                <c:pt idx="2">
                  <c:v>84</c:v>
                </c:pt>
                <c:pt idx="3">
                  <c:v>32</c:v>
                </c:pt>
                <c:pt idx="4">
                  <c:v>27</c:v>
                </c:pt>
                <c:pt idx="5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31-4A29-84A1-6B73BEBDD37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519793488"/>
        <c:axId val="520675840"/>
      </c:barChart>
      <c:catAx>
        <c:axId val="5197934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segment</a:t>
                </a:r>
              </a:p>
            </c:rich>
          </c:tx>
          <c:layout>
            <c:manualLayout>
              <c:xMode val="edge"/>
              <c:yMode val="edge"/>
              <c:x val="0.49826402001188408"/>
              <c:y val="0.9082391658635637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0675840"/>
        <c:crosses val="autoZero"/>
        <c:auto val="1"/>
        <c:lblAlgn val="ctr"/>
        <c:lblOffset val="100"/>
        <c:noMultiLvlLbl val="0"/>
      </c:catAx>
      <c:valAx>
        <c:axId val="52067584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product_count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979348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2020</c:v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'Adhoc-4'!$A$2:$A$7</c:f>
              <c:strCache>
                <c:ptCount val="6"/>
                <c:pt idx="0">
                  <c:v>Accessories</c:v>
                </c:pt>
                <c:pt idx="1">
                  <c:v>Notebook</c:v>
                </c:pt>
                <c:pt idx="2">
                  <c:v>Peripherals</c:v>
                </c:pt>
                <c:pt idx="3">
                  <c:v>Desktop</c:v>
                </c:pt>
                <c:pt idx="4">
                  <c:v>Storage</c:v>
                </c:pt>
                <c:pt idx="5">
                  <c:v>Networking</c:v>
                </c:pt>
              </c:strCache>
            </c:strRef>
          </c:cat>
          <c:val>
            <c:numRef>
              <c:f>'Adhoc-4'!$B$2:$B$7</c:f>
              <c:numCache>
                <c:formatCode>General</c:formatCode>
                <c:ptCount val="6"/>
                <c:pt idx="0">
                  <c:v>69</c:v>
                </c:pt>
                <c:pt idx="1">
                  <c:v>92</c:v>
                </c:pt>
                <c:pt idx="2">
                  <c:v>59</c:v>
                </c:pt>
                <c:pt idx="3">
                  <c:v>7</c:v>
                </c:pt>
                <c:pt idx="4">
                  <c:v>12</c:v>
                </c:pt>
                <c:pt idx="5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79-4290-A815-847110644F20}"/>
            </c:ext>
          </c:extLst>
        </c:ser>
        <c:ser>
          <c:idx val="1"/>
          <c:order val="1"/>
          <c:tx>
            <c:v>2021</c:v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'Adhoc-4'!$A$2:$A$7</c:f>
              <c:strCache>
                <c:ptCount val="6"/>
                <c:pt idx="0">
                  <c:v>Accessories</c:v>
                </c:pt>
                <c:pt idx="1">
                  <c:v>Notebook</c:v>
                </c:pt>
                <c:pt idx="2">
                  <c:v>Peripherals</c:v>
                </c:pt>
                <c:pt idx="3">
                  <c:v>Desktop</c:v>
                </c:pt>
                <c:pt idx="4">
                  <c:v>Storage</c:v>
                </c:pt>
                <c:pt idx="5">
                  <c:v>Networking</c:v>
                </c:pt>
              </c:strCache>
            </c:strRef>
          </c:cat>
          <c:val>
            <c:numRef>
              <c:f>'Adhoc-4'!$C$2:$C$7</c:f>
              <c:numCache>
                <c:formatCode>General</c:formatCode>
                <c:ptCount val="6"/>
                <c:pt idx="0">
                  <c:v>103</c:v>
                </c:pt>
                <c:pt idx="1">
                  <c:v>108</c:v>
                </c:pt>
                <c:pt idx="2">
                  <c:v>75</c:v>
                </c:pt>
                <c:pt idx="3">
                  <c:v>22</c:v>
                </c:pt>
                <c:pt idx="4">
                  <c:v>17</c:v>
                </c:pt>
                <c:pt idx="5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179-4290-A815-847110644F2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2020923744"/>
        <c:axId val="1664138272"/>
      </c:barChart>
      <c:catAx>
        <c:axId val="2020923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4138272"/>
        <c:crosses val="autoZero"/>
        <c:auto val="1"/>
        <c:lblAlgn val="ctr"/>
        <c:lblOffset val="100"/>
        <c:noMultiLvlLbl val="0"/>
      </c:catAx>
      <c:valAx>
        <c:axId val="16641382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0923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[Adhoc-5.csv]Sheet1!PivotTable13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Sum of Gross_sales_amount by month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4"/>
        <c:spPr>
          <a:pattFill prst="ltUpDiag">
            <a:fgClr>
              <a:schemeClr val="accent1"/>
            </a:fgClr>
            <a:bgClr>
              <a:schemeClr val="lt1"/>
            </a:bgClr>
          </a:patt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spPr>
            <a:ln w="34925" cap="rnd">
              <a:solidFill>
                <a:schemeClr val="lt1"/>
              </a:solidFill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none"/>
          </c:marker>
          <c:trendline>
            <c:spPr>
              <a:ln w="28575" cap="rnd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Sheet1!$A$4:$A$15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Sheet1!$B$4:$B$15</c:f>
              <c:numCache>
                <c:formatCode>General</c:formatCode>
                <c:ptCount val="12"/>
                <c:pt idx="0">
                  <c:v>18009123.489999998</c:v>
                </c:pt>
                <c:pt idx="1">
                  <c:v>15171931.84</c:v>
                </c:pt>
                <c:pt idx="2">
                  <c:v>1422525.16</c:v>
                </c:pt>
                <c:pt idx="3">
                  <c:v>1492369.18</c:v>
                </c:pt>
                <c:pt idx="4">
                  <c:v>2971173.85</c:v>
                </c:pt>
                <c:pt idx="5">
                  <c:v>6451963.4100000001</c:v>
                </c:pt>
                <c:pt idx="6">
                  <c:v>9685828.6300000008</c:v>
                </c:pt>
                <c:pt idx="7">
                  <c:v>10599401.49</c:v>
                </c:pt>
                <c:pt idx="8">
                  <c:v>17040562.239999998</c:v>
                </c:pt>
                <c:pt idx="9">
                  <c:v>19475069.34</c:v>
                </c:pt>
                <c:pt idx="10">
                  <c:v>28512004.149999999</c:v>
                </c:pt>
                <c:pt idx="11">
                  <c:v>18322529.100000001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D2C-4170-B09C-BF0F224E0B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10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upDownBars>
          <c:gapWidth val="150"/>
          <c:upBars>
            <c:spPr>
              <a:solidFill>
                <a:schemeClr val="lt1">
                  <a:lumMod val="95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upBars>
          <c:downBars>
            <c:spPr>
              <a:solidFill>
                <a:schemeClr val="dk1">
                  <a:lumMod val="35000"/>
                  <a:lumOff val="65000"/>
                </a:schemeClr>
              </a:solidFill>
              <a:ln w="9525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downBars>
        </c:upDownBars>
        <c:smooth val="0"/>
        <c:axId val="644006752"/>
        <c:axId val="640313792"/>
      </c:lineChart>
      <c:catAx>
        <c:axId val="644006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0313792"/>
        <c:crosses val="autoZero"/>
        <c:auto val="1"/>
        <c:lblAlgn val="ctr"/>
        <c:lblOffset val="100"/>
        <c:noMultiLvlLbl val="0"/>
      </c:catAx>
      <c:valAx>
        <c:axId val="6403137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40067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lt1"/>
              </a:solidFill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'Adhoc-6'!$A$2:$A$5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Q4</c:v>
                </c:pt>
                <c:pt idx="3">
                  <c:v>Q3</c:v>
                </c:pt>
              </c:strCache>
            </c:strRef>
          </c:cat>
          <c:val>
            <c:numRef>
              <c:f>'Adhoc-6'!$B$2:$B$5</c:f>
              <c:numCache>
                <c:formatCode>General</c:formatCode>
                <c:ptCount val="4"/>
                <c:pt idx="0">
                  <c:v>7005619</c:v>
                </c:pt>
                <c:pt idx="1">
                  <c:v>6649642</c:v>
                </c:pt>
                <c:pt idx="2">
                  <c:v>5042541</c:v>
                </c:pt>
                <c:pt idx="3">
                  <c:v>2075087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899-4F6A-975D-DC95556E438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10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smooth val="0"/>
        <c:axId val="520828128"/>
        <c:axId val="645892704"/>
      </c:lineChart>
      <c:catAx>
        <c:axId val="5208281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Quarters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5892704"/>
        <c:crosses val="autoZero"/>
        <c:auto val="1"/>
        <c:lblAlgn val="ctr"/>
        <c:lblOffset val="100"/>
        <c:noMultiLvlLbl val="0"/>
      </c:catAx>
      <c:valAx>
        <c:axId val="64589270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err="1"/>
                  <a:t>Total_Sold_Qty</a:t>
                </a:r>
                <a:endParaRPr lang="en-IN" dirty="0"/>
              </a:p>
            </c:rich>
          </c:tx>
          <c:layout>
            <c:manualLayout>
              <c:xMode val="edge"/>
              <c:yMode val="edge"/>
              <c:x val="1.4445646605341296E-2"/>
              <c:y val="0.320513983371126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0828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9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/>
        </a:solidFill>
        <a:round/>
      </a:ln>
    </cs:spPr>
    <cs:defRPr sz="1197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lt1"/>
            </a:gs>
            <a:gs pos="10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29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/>
        </a:solidFill>
        <a:round/>
      </a:ln>
    </cs:spPr>
    <cs:defRPr sz="1197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lt1"/>
            </a:gs>
            <a:gs pos="10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11/20/2025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11/20/2025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11/20/2025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11/20/2025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11/20/2025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11/20/2025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11/20/2025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9EF804-D89A-4468-A38A-B88DC0BFE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66321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06497-34AE-49A2-AE70-20B30977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83713"/>
          </a:xfrm>
        </p:spPr>
        <p:txBody>
          <a:bodyPr/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Follow-up: </a:t>
            </a:r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) Which segment had the most increase in unique products in 2021 vs 2020?</a:t>
            </a: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BEFDC85-1CEB-435D-9EAC-7B10404FB3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70672" y="1649302"/>
            <a:ext cx="6063174" cy="4755979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9077546-421C-40CF-9FDD-8AC7121B18C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356077" y="2487603"/>
            <a:ext cx="4221841" cy="307937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0292E1-4A1D-4D6D-8AE5-DF1FD472E4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7388"/>
            <a:ext cx="860612" cy="8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95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95AA6-6EDA-41F2-84E6-FC6AAFA82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32329"/>
          </a:xfrm>
        </p:spPr>
        <p:txBody>
          <a:bodyPr/>
          <a:lstStyle/>
          <a:p>
            <a:r>
              <a:rPr lang="en-US" sz="4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ECDF4C-E02D-45CD-8413-6B70881B70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03861" y="2205317"/>
            <a:ext cx="4396339" cy="37417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From this visual we can say that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Networking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segments are being least preferred may be these segments needs to be discontinued and focus on manufacturing unique products for other segments 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7B83E8C-F9B5-43F7-A205-B00A6D10263B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572433540"/>
              </p:ext>
            </p:extLst>
          </p:nvPr>
        </p:nvGraphicFramePr>
        <p:xfrm>
          <a:off x="6692351" y="2205317"/>
          <a:ext cx="4395788" cy="3741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0688D8E-74E5-4C77-A294-C4C6833DE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7388"/>
            <a:ext cx="860612" cy="8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120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82626-8A36-41C0-B00D-F7FFEECB6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69645"/>
          </a:xfrm>
        </p:spPr>
        <p:txBody>
          <a:bodyPr/>
          <a:lstStyle/>
          <a:p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Get the products that have the highest and lowest manufacturing costs.</a:t>
            </a: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21E6C37-4F1A-44C7-8AE3-C92C9E4B63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111" y="1871005"/>
            <a:ext cx="5909434" cy="3882681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F98F732-13A0-4D91-94DE-F3BEDE785B5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991350" y="2644727"/>
            <a:ext cx="4262804" cy="239150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E7CF6E-3A36-44DB-963B-A50284EBB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7388"/>
            <a:ext cx="860612" cy="8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727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9EDC9-7B77-4CE6-96AC-8FA816872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Generate a report which contains the top 5 customers who received an average high pre invoice </a:t>
            </a:r>
            <a:r>
              <a:rPr lang="en-GB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discount_pct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 for the fiscal year 2021 and in the Indian market.</a:t>
            </a: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5ED10E55-2DB4-4C8B-B125-002F2316C83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963508" y="2680692"/>
            <a:ext cx="4507046" cy="2707234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72BD8B28-C2EA-416E-B7E3-56BEE69C50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03313" y="2345788"/>
            <a:ext cx="5198296" cy="3348110"/>
          </a:xfr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01A44E4-19C1-4982-BE32-9B04EDCD5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3313" y="5866228"/>
            <a:ext cx="10367241" cy="708733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</a:t>
            </a:r>
            <a:r>
              <a:rPr lang="en-US" dirty="0"/>
              <a:t>: 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the result we can see that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Flipkart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tops the list where as for the remaining customers the discount % is almost close to each other</a:t>
            </a:r>
            <a:endParaRPr lang="en-IN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DE1A5F6-FE8E-4822-9A43-572783CE58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7388"/>
            <a:ext cx="860612" cy="8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53AB6-D836-4576-8954-B9F77B252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7"/>
            <a:ext cx="9679575" cy="1516759"/>
          </a:xfrm>
        </p:spPr>
        <p:txBody>
          <a:bodyPr/>
          <a:lstStyle/>
          <a:p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Get the complete report of the Gross sales amount for the customer ‘</a:t>
            </a:r>
            <a:r>
              <a:rPr lang="en-GB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Atliq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 Exclusive’ for each month. This analysis helps to get an idea of low and high-performing months and take strategic decisions.</a:t>
            </a: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62C44F-903D-4BBD-B3AC-1D72BA36EB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20500" y="2255648"/>
            <a:ext cx="5782824" cy="4017095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2DF4280-8006-4865-97DB-B1ED2256194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163212" y="2255648"/>
            <a:ext cx="4315171" cy="401709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92DB3C-35A1-4306-A91B-692DDDA5A4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7388"/>
            <a:ext cx="860612" cy="8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857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8517B-6029-4ED4-930D-5FA9745CA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85239"/>
          </a:xfrm>
        </p:spPr>
        <p:txBody>
          <a:bodyPr/>
          <a:lstStyle/>
          <a:p>
            <a:r>
              <a:rPr lang="en-US" sz="4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</a:t>
            </a:r>
            <a:endParaRPr lang="en-IN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E5FE9-12DB-4F28-8ACD-A592B10D96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706645" cy="419576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This chart is for the FY 2020 where the sales of ‘</a:t>
            </a:r>
            <a:r>
              <a:rPr lang="en-US" sz="24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Atliq</a:t>
            </a:r>
            <a:r>
              <a:rPr lang="en-US" sz="2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hardware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’ got a huge decline in the month of </a:t>
            </a:r>
            <a:r>
              <a:rPr lang="en-US" sz="24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2019 up to </a:t>
            </a:r>
            <a:r>
              <a:rPr lang="en-US" sz="2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August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which is due to 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pandemic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later again the sales started getting increased from the month of November and performed well amongst its competitors.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78AC6D3-5A47-403E-98F6-15614576CE2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45685804"/>
              </p:ext>
            </p:extLst>
          </p:nvPr>
        </p:nvGraphicFramePr>
        <p:xfrm>
          <a:off x="6096000" y="2060575"/>
          <a:ext cx="5627614" cy="4200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6AC8138-A791-47CA-91D8-3612A3970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7388"/>
            <a:ext cx="860612" cy="8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589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CA5A8-6CA9-439C-B9BC-FBB38F7D3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11848"/>
          </a:xfrm>
        </p:spPr>
        <p:txBody>
          <a:bodyPr/>
          <a:lstStyle/>
          <a:p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In which quarter of 2020, got the maximum </a:t>
            </a:r>
            <a:r>
              <a:rPr lang="en-GB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total_sold_quantity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5D7FE0-2142-489C-832E-15DA2AF3B81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13529" y="1913206"/>
            <a:ext cx="5768625" cy="4343129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AE6C7D1-A38E-44B7-B4E2-B1A393D2DD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40693" y="2827605"/>
            <a:ext cx="3700157" cy="243371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1D16EE-881C-4C08-8CBC-EDCAA8D674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7388"/>
            <a:ext cx="860612" cy="8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103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0C7E5-C7B9-43F5-85CF-D116777CC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85239"/>
          </a:xfrm>
        </p:spPr>
        <p:txBody>
          <a:bodyPr/>
          <a:lstStyle/>
          <a:p>
            <a:r>
              <a:rPr lang="en-US" sz="4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</a:t>
            </a:r>
            <a:endParaRPr lang="en-IN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A07D5-1B0A-4B9C-A100-A11FDA53B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39410" y="2047754"/>
            <a:ext cx="4396339" cy="4195763"/>
          </a:xfrm>
        </p:spPr>
        <p:txBody>
          <a:bodyPr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sales in the 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3rd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quarter are much lower when compared with other quarters which can be due to less promotional offers or discounts. 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C20B499-4209-40B2-BDBC-CC60A547A8B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30774154"/>
              </p:ext>
            </p:extLst>
          </p:nvPr>
        </p:nvGraphicFramePr>
        <p:xfrm>
          <a:off x="6526872" y="2034370"/>
          <a:ext cx="4395788" cy="4200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FE7B9D2-DB20-4E91-BB19-21022BB40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7388"/>
            <a:ext cx="860612" cy="8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862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C7A13-18C9-4E50-84F6-E7A531DD1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66593"/>
          </a:xfrm>
        </p:spPr>
        <p:txBody>
          <a:bodyPr/>
          <a:lstStyle/>
          <a:p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Which channel helped to bring more gross sales in the fiscal year 2021 and the percentage of contribution?</a:t>
            </a: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B8B857-E40F-42E9-8B41-5FC3907E487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03313" y="2058333"/>
            <a:ext cx="5494435" cy="3939055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7A81FCA-9369-4822-8658-BD951AE81D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307464" y="2830244"/>
            <a:ext cx="3468387" cy="239523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91CA73-2664-47C4-8522-1218DDEFEF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7388"/>
            <a:ext cx="860612" cy="8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24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D674-E59E-433E-9FE8-4024B596F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968119"/>
          </a:xfrm>
        </p:spPr>
        <p:txBody>
          <a:bodyPr/>
          <a:lstStyle/>
          <a:p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Get the Top 3 products in each division that have a high </a:t>
            </a:r>
            <a:r>
              <a:rPr lang="en-GB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total_sold_quantity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 in the </a:t>
            </a:r>
            <a:r>
              <a:rPr lang="en-GB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fiscal_year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 2021?</a:t>
            </a: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5AC8CD6-7676-49CC-B382-E98B240D77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59798" y="2054816"/>
            <a:ext cx="5705450" cy="3779760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41F0494-126F-4DCD-87A2-419DB47C0EF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78238" y="2462079"/>
            <a:ext cx="4647318" cy="296523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4E545D-A971-4DE6-ABD8-4629F66A36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7388"/>
            <a:ext cx="860612" cy="8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11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995F70-BB68-444F-8897-C4C45203B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0663" y="1308294"/>
            <a:ext cx="8200879" cy="499168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9ED2B6-BD11-43D3-896E-DC19F868B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7388"/>
            <a:ext cx="860612" cy="860612"/>
          </a:xfrm>
          <a:prstGeom prst="rect">
            <a:avLst/>
          </a:prstGeom>
        </p:spPr>
      </p:pic>
      <p:pic>
        <p:nvPicPr>
          <p:cNvPr id="9218" name="Picture 2" descr="codebasics - YouTube">
            <a:extLst>
              <a:ext uri="{FF2B5EF4-FFF2-40B4-BE49-F238E27FC236}">
                <a16:creationId xmlns:a16="http://schemas.microsoft.com/office/drawing/2014/main" id="{674A4332-AA91-438E-8D0A-D09A16768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2965" y="0"/>
            <a:ext cx="1099035" cy="112541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945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79003-1DEE-42A1-8B12-1DA56A0DE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83A1D7E-6D9A-4A50-B997-08382BF52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/>
          <a:lstStyle/>
          <a:p>
            <a:endParaRPr lang="en-IN"/>
          </a:p>
        </p:txBody>
      </p:sp>
      <p:pic>
        <p:nvPicPr>
          <p:cNvPr id="5" name="Picture 2" descr="Thank You Stock Photos, Images and Backgrounds for Free Download">
            <a:extLst>
              <a:ext uri="{FF2B5EF4-FFF2-40B4-BE49-F238E27FC236}">
                <a16:creationId xmlns:a16="http://schemas.microsoft.com/office/drawing/2014/main" id="{41A38972-EE83-4E68-93A5-DDD761A39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81"/>
            <a:ext cx="12199621" cy="685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DC3450E-CEA5-433A-8D49-2A8BA597225C}"/>
              </a:ext>
            </a:extLst>
          </p:cNvPr>
          <p:cNvSpPr txBox="1">
            <a:spLocks/>
          </p:cNvSpPr>
          <p:nvPr/>
        </p:nvSpPr>
        <p:spPr>
          <a:xfrm>
            <a:off x="2788162" y="4553933"/>
            <a:ext cx="8825656" cy="653647"/>
          </a:xfrm>
          <a:prstGeom prst="rect">
            <a:avLst/>
          </a:prstGeom>
        </p:spPr>
        <p:txBody>
          <a:bodyPr anchor="ctr"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                   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prashanth.saitw@gmail.com</a:t>
            </a:r>
            <a:endParaRPr lang="en-IN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A26469-6AD4-4EE4-B32C-7435B2115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286" y="4547761"/>
            <a:ext cx="659819" cy="65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868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1DF6D-EC8E-450D-9A34-82B0053E9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25824"/>
            <a:ext cx="9404723" cy="1400530"/>
          </a:xfrm>
        </p:spPr>
        <p:txBody>
          <a:bodyPr/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Using Data to Enable Strategic, Insight-Driven Decisions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16C37-DF97-4798-B0C6-ABAA91A50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r>
              <a:rPr lang="en-GB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GB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Atliq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Hardware, a major player in the computer hardware industry, encountered a significant challenge. To remain competitive in a rapidly changing market, they needed quicker, data-backed decisions. The management soon recognized that crucial insights were missing, limiting their ability to make strategic moves.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address this gap, the company is onboarding a data analytics team. I took up the SQL challenge to solve 10 ad-hoc requests and turn the data into actionable insights that support stakeholder decision-making.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A7EA3E-E8D4-4ECA-9BCA-38FC51F27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7388"/>
            <a:ext cx="860612" cy="8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23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186D9-528A-4A64-8611-F1C1595DC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) Provide the list of markets in which customer "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Atliq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Exclusive" operates its business in the APAC region</a:t>
            </a: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4E852A7-8965-4E55-A87A-C626861C5DD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6111" y="2337341"/>
            <a:ext cx="7018713" cy="2978167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74A81E-1C2B-47B1-ABEF-940F235E1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7388"/>
            <a:ext cx="860612" cy="860612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FE21C4BA-9297-4455-8A0F-CB30F6650E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724775" y="2337341"/>
            <a:ext cx="4395788" cy="2978167"/>
          </a:xfrm>
        </p:spPr>
      </p:pic>
    </p:spTree>
    <p:extLst>
      <p:ext uri="{BB962C8B-B14F-4D97-AF65-F5344CB8AC3E}">
        <p14:creationId xmlns:p14="http://schemas.microsoft.com/office/powerpoint/2010/main" val="2168359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89FCD-0019-4C85-8951-9A21F7EDE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6748"/>
          </a:xfrm>
        </p:spPr>
        <p:txBody>
          <a:bodyPr/>
          <a:lstStyle/>
          <a:p>
            <a:r>
              <a:rPr lang="en-US" sz="4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74F52A-7495-463C-8C17-2873BD6154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5411" y="1936377"/>
            <a:ext cx="4396341" cy="3953436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en-US" sz="28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Atliq</a:t>
            </a: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Exclusive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’ is present in 8 out of 10 market places from the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APAC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region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210C3C-6453-49AE-A06F-20A8F42B3CE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6110" y="1936376"/>
            <a:ext cx="5902607" cy="395343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263EBB-6656-48A6-B865-57D5C689D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7388"/>
            <a:ext cx="860612" cy="8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84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E946A-1E94-4E29-A57F-AB60FA42F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21251"/>
          </a:xfrm>
        </p:spPr>
        <p:txBody>
          <a:bodyPr/>
          <a:lstStyle/>
          <a:p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GB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the percentage of unique product increase in 2021 vs  2020?</a:t>
            </a:r>
            <a:br>
              <a:rPr lang="en-GB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1FDF9D-6B73-48CA-AA0A-0BDEB4FB7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2425" y="1537001"/>
            <a:ext cx="8947150" cy="4070587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235EB1-CC5B-4837-9C35-608739DE7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7388"/>
            <a:ext cx="860612" cy="8606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FF1094-87B9-4543-96FF-C2C632581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2425" y="5670620"/>
            <a:ext cx="8947150" cy="107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578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84099-388D-45B3-B2A5-E0A085BC7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</a:t>
            </a:r>
            <a:endParaRPr lang="en-IN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29498-1656-4C24-98C2-04E6C0B3A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Here there is no major difference in market size between </a:t>
            </a:r>
            <a:r>
              <a:rPr lang="en-US" sz="280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where as the </a:t>
            </a:r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unique product count</a:t>
            </a: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 has increased to </a:t>
            </a:r>
            <a:r>
              <a:rPr lang="en-IN" sz="28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36.33</a:t>
            </a: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 % which shows that the demand and supply for the products got a significant increase.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0DCFB-AB68-49E6-B919-04199FB3B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7388"/>
            <a:ext cx="860612" cy="8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07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F6043-76B9-4CEA-892C-43C2B3EC1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22864"/>
          </a:xfrm>
        </p:spPr>
        <p:txBody>
          <a:bodyPr/>
          <a:lstStyle/>
          <a:p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) Provide a report with all the unique product counts for each segment and sort them in descending order of product counts.</a:t>
            </a: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355220-61EB-41A0-8312-506D1991A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943099"/>
            <a:ext cx="5555777" cy="2971801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BDFE85-D4A7-4449-8EEB-7EE66E729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804" y="1943098"/>
            <a:ext cx="5553937" cy="29718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73728D-FAC0-4B4D-B78D-FDB8F6AB1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7388"/>
            <a:ext cx="860612" cy="8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16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DC92E-9DFD-43B4-8A61-3B4322459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53353"/>
          </a:xfrm>
        </p:spPr>
        <p:txBody>
          <a:bodyPr/>
          <a:lstStyle/>
          <a:p>
            <a:r>
              <a:rPr lang="en-US" sz="4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8BE087-AE9F-4E41-A6EB-CD2A84FFA8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5516" y="2058703"/>
            <a:ext cx="4396339" cy="374173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Here the least unique product count for the segment is </a:t>
            </a:r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Networking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and the </a:t>
            </a:r>
            <a:r>
              <a:rPr lang="en-US" sz="2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Notebook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segment is leading the new product due to more demand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298E4B-733C-4EBB-B35A-876C0852B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7388"/>
            <a:ext cx="860612" cy="860612"/>
          </a:xfrm>
          <a:prstGeom prst="rect">
            <a:avLst/>
          </a:prstGeom>
        </p:spPr>
      </p:pic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F410FBF4-E7A3-4318-936C-ADDA084C3E5D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091882584"/>
              </p:ext>
            </p:extLst>
          </p:nvPr>
        </p:nvGraphicFramePr>
        <p:xfrm>
          <a:off x="6484669" y="2058703"/>
          <a:ext cx="4395788" cy="3741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696210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425</TotalTime>
  <Words>578</Words>
  <Application>Microsoft Office PowerPoint</Application>
  <PresentationFormat>Widescreen</PresentationFormat>
  <Paragraphs>34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Century Gothic</vt:lpstr>
      <vt:lpstr>Wingdings 3</vt:lpstr>
      <vt:lpstr>Ion</vt:lpstr>
      <vt:lpstr>PowerPoint Presentation</vt:lpstr>
      <vt:lpstr>PowerPoint Presentation</vt:lpstr>
      <vt:lpstr>Using Data to Enable Strategic, Insight-Driven Decisions</vt:lpstr>
      <vt:lpstr>Q) Provide the list of markets in which customer "Atliq Exclusive" operates its business in the APAC region</vt:lpstr>
      <vt:lpstr>Insight</vt:lpstr>
      <vt:lpstr>Q) What is the percentage of unique product increase in 2021 vs  2020? </vt:lpstr>
      <vt:lpstr>Insight</vt:lpstr>
      <vt:lpstr>Q) Provide a report with all the unique product counts for each segment and sort them in descending order of product counts.</vt:lpstr>
      <vt:lpstr>Insight</vt:lpstr>
      <vt:lpstr>Follow-up: Q) Which segment had the most increase in unique products in 2021 vs 2020?</vt:lpstr>
      <vt:lpstr>Insight</vt:lpstr>
      <vt:lpstr>Q) Get the products that have the highest and lowest manufacturing costs.</vt:lpstr>
      <vt:lpstr>Q) Generate a report which contains the top 5 customers who received an average high pre invoice discount_pct for the fiscal year 2021 and in the Indian market.</vt:lpstr>
      <vt:lpstr>Q) Get the complete report of the Gross sales amount for the customer ‘Atliq Exclusive’ for each month. This analysis helps to get an idea of low and high-performing months and take strategic decisions.</vt:lpstr>
      <vt:lpstr>Insight</vt:lpstr>
      <vt:lpstr>Q) In which quarter of 2020, got the maximum total_sold_quantity?</vt:lpstr>
      <vt:lpstr>Insight</vt:lpstr>
      <vt:lpstr>Q) Which channel helped to bring more gross sales in the fiscal year 2021 and the percentage of contribution?</vt:lpstr>
      <vt:lpstr>Q) Get the Top 3 products in each division that have a high total_sold_quantity in the fiscal_year 2021?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Prasanth Sai</dc:creator>
  <cp:lastModifiedBy>Prasanth Sai</cp:lastModifiedBy>
  <cp:revision>31</cp:revision>
  <dcterms:created xsi:type="dcterms:W3CDTF">2025-11-19T10:17:47Z</dcterms:created>
  <dcterms:modified xsi:type="dcterms:W3CDTF">2025-11-20T04:03:15Z</dcterms:modified>
</cp:coreProperties>
</file>